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434" r:id="rId6"/>
    <p:sldId id="438" r:id="rId7"/>
    <p:sldId id="436" r:id="rId8"/>
    <p:sldId id="376" r:id="rId9"/>
    <p:sldId id="371" r:id="rId10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4D9F7030-BD5D-444A-A1C9-FAAE3DCB974E}">
          <p14:sldIdLst>
            <p14:sldId id="256"/>
            <p14:sldId id="434"/>
            <p14:sldId id="438"/>
            <p14:sldId id="436"/>
            <p14:sldId id="376"/>
            <p14:sldId id="3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lvia Draková" initials="S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B346"/>
    <a:srgbClr val="006EB6"/>
    <a:srgbClr val="F38B3C"/>
    <a:srgbClr val="E7F3E1"/>
    <a:srgbClr val="C9E5BD"/>
    <a:srgbClr val="008000"/>
    <a:srgbClr val="4E8735"/>
    <a:srgbClr val="44762E"/>
    <a:srgbClr val="9BCF83"/>
    <a:srgbClr val="C1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Stredný štýl 3 - 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1" autoAdjust="0"/>
    <p:restoredTop sz="93773" autoAdjust="0"/>
  </p:normalViewPr>
  <p:slideViewPr>
    <p:cSldViewPr>
      <p:cViewPr varScale="1">
        <p:scale>
          <a:sx n="83" d="100"/>
          <a:sy n="83" d="100"/>
        </p:scale>
        <p:origin x="-12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AADA0-950C-407F-AD63-D0310CEBB8D7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AB6D1-5870-4071-9474-EA60641CAA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8673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CFAEB-53E6-4927-998A-6650F4FC0040}" type="datetimeFigureOut">
              <a:rPr lang="sk-SK" smtClean="0"/>
              <a:t>12. 3. 2018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4E59E-6C78-4A70-A441-5BB517DDF00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00249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815EB-9BC8-4834-AEDB-3DFC66B9EB9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2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 userDrawn="1"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DB1C-EF25-4D0C-982A-CC01C720C01C}" type="datetime1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65920"/>
            <a:ext cx="7924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504-F10A-4F88-99B6-A60898DE92C3}" type="datetime1">
              <a:rPr lang="sk-SK" smtClean="0"/>
              <a:t>12. 3. 2018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pic>
        <p:nvPicPr>
          <p:cNvPr id="6" name="Picture 6" descr="horizon.png"/>
          <p:cNvPicPr>
            <a:picLocks noChangeAspect="1"/>
          </p:cNvPicPr>
          <p:nvPr userDrawn="1"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-603448"/>
            <a:ext cx="9144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gradFill>
          <a:gsLst>
            <a:gs pos="0">
              <a:schemeClr val="tx1"/>
            </a:gs>
            <a:gs pos="58000">
              <a:schemeClr val="tx1"/>
            </a:gs>
            <a:gs pos="100000">
              <a:schemeClr val="tx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textu 6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4000" cy="260648"/>
          </a:xfrm>
          <a:noFill/>
          <a:effectLst/>
        </p:spPr>
        <p:txBody>
          <a:bodyPr vert="horz" anchor="ctr" anchorCtr="0">
            <a:noAutofit/>
          </a:bodyPr>
          <a:lstStyle>
            <a:lvl1pPr marL="0" indent="0" algn="ctr">
              <a:buNone/>
              <a:tabLst>
                <a:tab pos="3403600" algn="l"/>
              </a:tabLst>
              <a:defRPr sz="1200" b="1">
                <a:solidFill>
                  <a:srgbClr val="006EB6"/>
                </a:solidFill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10" name="Obdĺžnik 9"/>
          <p:cNvSpPr/>
          <p:nvPr userDrawn="1"/>
        </p:nvSpPr>
        <p:spPr>
          <a:xfrm>
            <a:off x="0" y="-27384"/>
            <a:ext cx="9144000" cy="1224136"/>
          </a:xfrm>
          <a:prstGeom prst="rect">
            <a:avLst/>
          </a:prstGeom>
          <a:solidFill>
            <a:srgbClr val="006EB6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00" y="116632"/>
            <a:ext cx="7924800" cy="935066"/>
          </a:xfrm>
        </p:spPr>
        <p:txBody>
          <a:bodyPr anchor="ctr" anchorCtr="0"/>
          <a:lstStyle>
            <a:lvl1pPr algn="ctr"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2E7-D5DC-40DC-9C67-0A11E02BA155}" type="datetime1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10445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6613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2E7-D5DC-40DC-9C67-0A11E02BA155}" type="datetime1">
              <a:rPr lang="sk-SK" smtClean="0"/>
              <a:t>12. 3. 2018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B9B9-7E41-46D9-AB16-ADF84362F6E9}" type="datetime1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 algn="ctr">
              <a:buNone/>
              <a:defRPr sz="1700" b="1" i="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 algn="ctr">
              <a:buNone/>
              <a:defRPr sz="1700" b="1" i="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07-BF2E-4735-BC04-02AC95FBFDFF}" type="datetime1">
              <a:rPr lang="sk-SK" smtClean="0"/>
              <a:t>12. 3. 2018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3233-02E4-4C0E-8625-9D13564943A1}" type="datetime1">
              <a:rPr lang="sk-SK" smtClean="0"/>
              <a:t>12. 3. 2018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ctr">
              <a:defRPr sz="1800" b="1" i="0" cap="non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F680-6439-4BEF-89EE-4D9BB979948B}" type="datetime1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ctr">
              <a:defRPr sz="1800" b="1" i="0" cap="non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5DF-25F7-45C6-82B9-4472E29C3985}" type="datetime1">
              <a:rPr lang="sk-SK" smtClean="0"/>
              <a:t>12. 3. 2018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EB6"/>
            </a:gs>
            <a:gs pos="31000">
              <a:srgbClr val="006EB6"/>
            </a:gs>
            <a:gs pos="100000">
              <a:srgbClr val="006EB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46090F-141F-47A8-85C8-BD80A6A8C837}" type="datetime1">
              <a:rPr lang="sk-SK" smtClean="0"/>
              <a:t>12. 3. 2018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0"/>
            <a:ext cx="580378" cy="792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B24EB614-BF0A-4A64-ADA2-DE63AAD7B074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0" y="5661248"/>
            <a:ext cx="9144000" cy="1196752"/>
            <a:chOff x="0" y="5661248"/>
            <a:chExt cx="9144000" cy="1196752"/>
          </a:xfrm>
          <a:solidFill>
            <a:schemeClr val="tx1"/>
          </a:solidFill>
        </p:grpSpPr>
        <p:sp>
          <p:nvSpPr>
            <p:cNvPr id="8" name="Obdĺžnik 7"/>
            <p:cNvSpPr/>
            <p:nvPr/>
          </p:nvSpPr>
          <p:spPr>
            <a:xfrm>
              <a:off x="0" y="5661248"/>
              <a:ext cx="9144000" cy="11967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611560" y="5877272"/>
              <a:ext cx="7956550" cy="768350"/>
              <a:chOff x="628650" y="6040438"/>
              <a:chExt cx="7956550" cy="768350"/>
            </a:xfrm>
            <a:grpFill/>
          </p:grpSpPr>
          <p:pic>
            <p:nvPicPr>
              <p:cNvPr id="10" name="Obrázok 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650" y="6040438"/>
                <a:ext cx="860425" cy="76835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</p:pic>
          <p:pic>
            <p:nvPicPr>
              <p:cNvPr id="11" name="Obrázok 6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4375" y="6105525"/>
                <a:ext cx="1577975" cy="5873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</p:pic>
          <p:pic>
            <p:nvPicPr>
              <p:cNvPr id="12" name="Obrázok 7" descr="C:\Users\kurucova\AppData\Local\Microsoft\Windows\INetCache\Content.Outlook\QHOJ63UD\Ministerstvo hospodarstva SR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68938" y="6232525"/>
                <a:ext cx="1462087" cy="3556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</p:pic>
          <p:pic>
            <p:nvPicPr>
              <p:cNvPr id="13" name="Obrázok 9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3150" y="6221413"/>
                <a:ext cx="11620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</p:pic>
          <p:pic>
            <p:nvPicPr>
              <p:cNvPr id="14" name="Obrázok 1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8263" y="6119813"/>
                <a:ext cx="1019175" cy="558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</p:pic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86" r:id="rId3"/>
    <p:sldLayoutId id="2147483697" r:id="rId4"/>
    <p:sldLayoutId id="2147483688" r:id="rId5"/>
    <p:sldLayoutId id="2147483689" r:id="rId6"/>
    <p:sldLayoutId id="2147483691" r:id="rId7"/>
    <p:sldLayoutId id="2147483692" r:id="rId8"/>
    <p:sldLayoutId id="2147483693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2592288"/>
          </a:xfrm>
        </p:spPr>
        <p:txBody>
          <a:bodyPr/>
          <a:lstStyle/>
          <a:p>
            <a:r>
              <a:rPr lang="sk-SK" sz="3600" cap="none" dirty="0" smtClean="0"/>
              <a:t/>
            </a:r>
            <a:br>
              <a:rPr lang="sk-SK" sz="3600" cap="none" dirty="0" smtClean="0"/>
            </a:br>
            <a:r>
              <a:rPr lang="sk-SK" cap="none" dirty="0" smtClean="0"/>
              <a:t/>
            </a:r>
            <a:br>
              <a:rPr lang="sk-SK" cap="none" dirty="0" smtClean="0"/>
            </a:br>
            <a:endParaRPr lang="sk-SK" sz="36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76093"/>
            <a:ext cx="4886481" cy="185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/>
          <p:cNvSpPr/>
          <p:nvPr/>
        </p:nvSpPr>
        <p:spPr>
          <a:xfrm>
            <a:off x="2411760" y="3933056"/>
            <a:ext cx="4868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dirty="0">
                <a:latin typeface="Century Gothic" panose="020B0502020202020204" pitchFamily="34" charset="0"/>
              </a:rPr>
              <a:t>pre programové obdobie 2014 – 2020</a:t>
            </a:r>
          </a:p>
        </p:txBody>
      </p:sp>
    </p:spTree>
    <p:extLst>
      <p:ext uri="{BB962C8B-B14F-4D97-AF65-F5344CB8AC3E}">
        <p14:creationId xmlns:p14="http://schemas.microsoft.com/office/powerpoint/2010/main" val="29796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1126067"/>
            <a:ext cx="9144000" cy="57319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OPERAČNÝ PROGRAM VÝSKUM A INOVÁCIE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280920" cy="504056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sk-SK" sz="1800" b="1" dirty="0"/>
              <a:t>28. októbra 2014 - schválený Európskou komisiou</a:t>
            </a:r>
          </a:p>
          <a:p>
            <a:pPr marL="0" indent="0" algn="just">
              <a:buNone/>
              <a:defRPr/>
            </a:pPr>
            <a:endParaRPr lang="sk-SK" sz="1100" b="1" dirty="0" smtClean="0"/>
          </a:p>
          <a:p>
            <a:pPr marL="0" indent="0" algn="just">
              <a:buNone/>
              <a:defRPr/>
            </a:pPr>
            <a:r>
              <a:rPr lang="sk-SK" sz="1800" b="1" dirty="0" smtClean="0"/>
              <a:t>Cieľ</a:t>
            </a:r>
            <a:r>
              <a:rPr lang="sk-SK" sz="1800" b="1" dirty="0"/>
              <a:t>: </a:t>
            </a:r>
            <a:r>
              <a:rPr lang="sk-SK" sz="1800" dirty="0"/>
              <a:t>vytvorenie stabilného prostredia priaznivého pre inovácie pre všetky relevantné subjekty a podporu zvýšenia efektívnosti a </a:t>
            </a:r>
            <a:r>
              <a:rPr lang="sk-SK" sz="1800" dirty="0" smtClean="0"/>
              <a:t>výkonnosti systému </a:t>
            </a:r>
            <a:r>
              <a:rPr lang="sk-SK" sz="1800" dirty="0"/>
              <a:t>výskumu, vývoja a inovácií, ako základného piliera pre </a:t>
            </a:r>
            <a:r>
              <a:rPr lang="sk-SK" sz="1800" dirty="0" smtClean="0"/>
              <a:t>zvyšovanie konkurencieschopnosti, trvalo udržateľného hospodárskeho rastu a</a:t>
            </a:r>
            <a:r>
              <a:rPr lang="sk-SK" sz="1800" dirty="0"/>
              <a:t> zamestnanosti</a:t>
            </a:r>
          </a:p>
          <a:p>
            <a:pPr>
              <a:defRPr/>
            </a:pPr>
            <a:endParaRPr lang="sk-SK" sz="1800" dirty="0" smtClean="0"/>
          </a:p>
          <a:p>
            <a:pPr>
              <a:defRPr/>
            </a:pPr>
            <a:r>
              <a:rPr lang="sk-SK" sz="1800" dirty="0" smtClean="0"/>
              <a:t>Riadiaci orgán: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Ministerstvo </a:t>
            </a:r>
            <a:r>
              <a:rPr lang="sk-SK" sz="1800" b="1" dirty="0"/>
              <a:t>školstva, vedy, výskumu a športu SR (MŠVVaŠ SR)</a:t>
            </a:r>
          </a:p>
          <a:p>
            <a:pPr>
              <a:defRPr/>
            </a:pPr>
            <a:r>
              <a:rPr lang="sk-SK" sz="1800" dirty="0" smtClean="0"/>
              <a:t>Sprostredkovateľské orgány: 	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Ministerstvo </a:t>
            </a:r>
            <a:r>
              <a:rPr lang="sk-SK" sz="1800" b="1" dirty="0"/>
              <a:t>hospodárstva SR (MH </a:t>
            </a:r>
            <a:r>
              <a:rPr lang="sk-SK" sz="1800" b="1" dirty="0" smtClean="0"/>
              <a:t>SR)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sk-SK" sz="1800" b="1" dirty="0" smtClean="0"/>
              <a:t>Výskumná agentúra (VA)</a:t>
            </a:r>
            <a:endParaRPr lang="sk-SK" sz="1800" b="1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15781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OPERAČNÝ PROGRAM VÝSKUM A INOVÁCIE</a:t>
            </a:r>
          </a:p>
        </p:txBody>
      </p:sp>
      <p:graphicFrame>
        <p:nvGraphicFramePr>
          <p:cNvPr id="2" name="Zástupný symbol obsahu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5811404"/>
              </p:ext>
            </p:extLst>
          </p:nvPr>
        </p:nvGraphicFramePr>
        <p:xfrm>
          <a:off x="1187624" y="1556792"/>
          <a:ext cx="7056784" cy="3781806"/>
        </p:xfrm>
        <a:graphic>
          <a:graphicData uri="http://schemas.openxmlformats.org/drawingml/2006/table">
            <a:tbl>
              <a:tblPr/>
              <a:tblGrid>
                <a:gridCol w="3290280"/>
                <a:gridCol w="3766504"/>
              </a:tblGrid>
              <a:tr h="819150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Prioritná 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Alokácia (EÚ zdroj)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B6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B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1_MŠVVaŠ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856 934 847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1_MH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758 754 977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2_MŠVVaŠ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104 106 580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2_MH SR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40 189 069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376 415 000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24 632 009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70 000 </a:t>
                      </a:r>
                      <a:r>
                        <a:rPr lang="sk-SK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000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SPOLU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2 231 032 482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1126067"/>
            <a:ext cx="9144000" cy="57319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723" name="TextBox 7"/>
          <p:cNvSpPr txBox="1">
            <a:spLocks noChangeArrowheads="1"/>
          </p:cNvSpPr>
          <p:nvPr/>
        </p:nvSpPr>
        <p:spPr bwMode="auto">
          <a:xfrm>
            <a:off x="339725" y="89955"/>
            <a:ext cx="8434388" cy="9541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ZÁKLADNÁ ŠTRUKTÚRA OP VAI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- SUBJEKTY ZODPOVEDNÉ ZA IMPLEMENTÁCIU</a:t>
            </a:r>
            <a:endParaRPr lang="sk-SK" alt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0724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002" y="5660926"/>
            <a:ext cx="7064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804319" y="1417547"/>
            <a:ext cx="3810000" cy="931333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sk-SK" sz="2000" b="1" dirty="0" smtClean="0">
                <a:solidFill>
                  <a:prstClr val="white"/>
                </a:solidFill>
                <a:latin typeface="Century Gothic" pitchFamily="34" charset="0"/>
              </a:rPr>
              <a:t>OPERAČNÝ PROGRAM VÝSKUM A INOVÁCIE</a:t>
            </a:r>
            <a:endParaRPr lang="sk-SK" sz="20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503767" y="2823757"/>
            <a:ext cx="2463800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TC1 – Posilnenie technologického rozvoja a </a:t>
            </a:r>
            <a:r>
              <a:rPr lang="sk-SK" b="1" dirty="0" smtClean="0">
                <a:solidFill>
                  <a:prstClr val="white"/>
                </a:solidFill>
                <a:latin typeface="Century Gothic" pitchFamily="34" charset="0"/>
              </a:rPr>
              <a:t>inovácií</a:t>
            </a:r>
            <a:endParaRPr lang="sk-SK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623733" y="2823757"/>
            <a:ext cx="2463800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TC3 – Zvýšenie konkurencieschopnosti </a:t>
            </a:r>
            <a:r>
              <a:rPr lang="sk-SK" b="1" dirty="0" smtClean="0">
                <a:solidFill>
                  <a:prstClr val="white"/>
                </a:solidFill>
                <a:latin typeface="Century Gothic" pitchFamily="34" charset="0"/>
              </a:rPr>
              <a:t>MSP</a:t>
            </a:r>
            <a:endParaRPr lang="sk-SK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46591" y="4191909"/>
            <a:ext cx="1489075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>
                <a:solidFill>
                  <a:prstClr val="white"/>
                </a:solidFill>
                <a:latin typeface="Century Gothic" pitchFamily="34" charset="0"/>
              </a:rPr>
              <a:t>PO1 – Podpora výskumu, vývoja a </a:t>
            </a:r>
            <a:r>
              <a:rPr lang="sk-SK" sz="1200" b="1" dirty="0" smtClean="0">
                <a:solidFill>
                  <a:prstClr val="white"/>
                </a:solidFill>
                <a:latin typeface="Century Gothic" pitchFamily="34" charset="0"/>
              </a:rPr>
              <a:t>inovácií</a:t>
            </a:r>
            <a:endParaRPr lang="sk-SK" sz="12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888066" y="4191909"/>
            <a:ext cx="1489075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>
                <a:solidFill>
                  <a:prstClr val="white"/>
                </a:solidFill>
                <a:latin typeface="Century Gothic" pitchFamily="34" charset="0"/>
              </a:rPr>
              <a:t>PO2 – Podpora výskumu, vývoja a inovácií v </a:t>
            </a:r>
            <a:r>
              <a:rPr lang="sk-SK" sz="1200" b="1" dirty="0" smtClean="0">
                <a:solidFill>
                  <a:prstClr val="white"/>
                </a:solidFill>
                <a:latin typeface="Century Gothic" pitchFamily="34" charset="0"/>
              </a:rPr>
              <a:t>BSK</a:t>
            </a:r>
            <a:endParaRPr lang="sk-SK" sz="12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55587" y="5272029"/>
            <a:ext cx="1489075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MŠVVaŠ </a:t>
            </a:r>
            <a:r>
              <a:rPr lang="sk-SK" b="1" dirty="0" smtClean="0">
                <a:solidFill>
                  <a:prstClr val="white"/>
                </a:solidFill>
                <a:latin typeface="Century Gothic" pitchFamily="34" charset="0"/>
              </a:rPr>
              <a:t>SR, VA </a:t>
            </a: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a MH SR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1888065" y="5272029"/>
            <a:ext cx="1489075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MŠVVaŠ </a:t>
            </a:r>
            <a:r>
              <a:rPr lang="sk-SK" b="1" dirty="0" smtClean="0">
                <a:solidFill>
                  <a:prstClr val="white"/>
                </a:solidFill>
                <a:latin typeface="Century Gothic" pitchFamily="34" charset="0"/>
              </a:rPr>
              <a:t>SR, VA </a:t>
            </a: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a MH SR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3623733" y="4191909"/>
            <a:ext cx="1583267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>
                <a:solidFill>
                  <a:prstClr val="white"/>
                </a:solidFill>
                <a:latin typeface="Century Gothic" pitchFamily="34" charset="0"/>
              </a:rPr>
              <a:t>PO3 – Posilnenie konkurencieschopnosti a rastu </a:t>
            </a:r>
            <a:r>
              <a:rPr lang="sk-SK" sz="1200" b="1" dirty="0" smtClean="0">
                <a:solidFill>
                  <a:prstClr val="white"/>
                </a:solidFill>
                <a:latin typeface="Century Gothic" pitchFamily="34" charset="0"/>
              </a:rPr>
              <a:t>MSP</a:t>
            </a:r>
            <a:endParaRPr lang="sk-SK" sz="12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486399" y="4191909"/>
            <a:ext cx="1583267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200" b="1" dirty="0">
                <a:solidFill>
                  <a:prstClr val="white"/>
                </a:solidFill>
                <a:latin typeface="Century Gothic" pitchFamily="34" charset="0"/>
              </a:rPr>
              <a:t>PO4 – Rozvoj konkurencieschopných MSP v BSK</a:t>
            </a:r>
          </a:p>
        </p:txBody>
      </p:sp>
      <p:sp>
        <p:nvSpPr>
          <p:cNvPr id="18" name="Obdĺžnik 17"/>
          <p:cNvSpPr/>
          <p:nvPr/>
        </p:nvSpPr>
        <p:spPr>
          <a:xfrm>
            <a:off x="7306733" y="4191909"/>
            <a:ext cx="1583267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dirty="0">
                <a:solidFill>
                  <a:prstClr val="white"/>
                </a:solidFill>
                <a:latin typeface="Century Gothic" pitchFamily="34" charset="0"/>
              </a:rPr>
              <a:t>PO5 – Technická pomoc</a:t>
            </a:r>
          </a:p>
        </p:txBody>
      </p:sp>
      <p:sp>
        <p:nvSpPr>
          <p:cNvPr id="19" name="Obdĺžnik 18"/>
          <p:cNvSpPr/>
          <p:nvPr/>
        </p:nvSpPr>
        <p:spPr>
          <a:xfrm>
            <a:off x="3623733" y="5272029"/>
            <a:ext cx="1583267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MH SR</a:t>
            </a:r>
          </a:p>
        </p:txBody>
      </p:sp>
      <p:sp>
        <p:nvSpPr>
          <p:cNvPr id="20" name="Obdĺžnik 19"/>
          <p:cNvSpPr/>
          <p:nvPr/>
        </p:nvSpPr>
        <p:spPr>
          <a:xfrm>
            <a:off x="5486399" y="5272029"/>
            <a:ext cx="1583267" cy="821267"/>
          </a:xfrm>
          <a:prstGeom prst="rect">
            <a:avLst/>
          </a:prstGeom>
          <a:solidFill>
            <a:srgbClr val="F38B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solidFill>
                  <a:prstClr val="white"/>
                </a:solidFill>
                <a:latin typeface="Century Gothic" pitchFamily="34" charset="0"/>
              </a:rPr>
              <a:t>MH SR</a:t>
            </a:r>
          </a:p>
        </p:txBody>
      </p:sp>
      <p:cxnSp>
        <p:nvCxnSpPr>
          <p:cNvPr id="6" name="Rovná spojnica 5"/>
          <p:cNvCxnSpPr/>
          <p:nvPr/>
        </p:nvCxnSpPr>
        <p:spPr>
          <a:xfrm>
            <a:off x="4709319" y="2276872"/>
            <a:ext cx="0" cy="5503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H="1">
            <a:off x="1729052" y="2564904"/>
            <a:ext cx="6615" cy="432048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1729052" y="2564904"/>
            <a:ext cx="6369314" cy="0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8098366" y="2564904"/>
            <a:ext cx="1" cy="1680629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4490244" y="3592521"/>
            <a:ext cx="0" cy="772583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1735667" y="3598622"/>
            <a:ext cx="0" cy="3344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>
            <a:off x="2632603" y="4966774"/>
            <a:ext cx="0" cy="3344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>
            <a:off x="1000124" y="4966774"/>
            <a:ext cx="0" cy="3344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>
            <a:off x="4450292" y="5013176"/>
            <a:ext cx="0" cy="3344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>
            <a:off x="6312430" y="4966774"/>
            <a:ext cx="0" cy="334434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991128" y="3933056"/>
            <a:ext cx="1641474" cy="0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>
            <a:off x="991128" y="3928293"/>
            <a:ext cx="8996" cy="364803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H="1">
            <a:off x="2629956" y="3928293"/>
            <a:ext cx="2647" cy="364803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 flipV="1">
            <a:off x="4490244" y="3928293"/>
            <a:ext cx="1787788" cy="4763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>
            <a:off x="6278032" y="3928293"/>
            <a:ext cx="0" cy="364803"/>
          </a:xfrm>
          <a:prstGeom prst="line">
            <a:avLst/>
          </a:prstGeom>
          <a:ln>
            <a:solidFill>
              <a:srgbClr val="F38B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8064896" cy="4248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sk-SK" sz="2000" b="1" dirty="0" smtClean="0"/>
          </a:p>
          <a:p>
            <a:pPr marL="0" indent="0" algn="ctr">
              <a:buNone/>
            </a:pP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www.opvai.sk</a:t>
            </a:r>
          </a:p>
          <a:p>
            <a:endParaRPr lang="sk-SK" sz="2000" dirty="0" smtClean="0"/>
          </a:p>
          <a:p>
            <a:pPr marL="0" indent="0" algn="ctr">
              <a:buNone/>
            </a:pP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opvai@minedu.sk</a:t>
            </a:r>
          </a:p>
        </p:txBody>
      </p:sp>
    </p:spTree>
    <p:extLst>
      <p:ext uri="{BB962C8B-B14F-4D97-AF65-F5344CB8AC3E}">
        <p14:creationId xmlns:p14="http://schemas.microsoft.com/office/powerpoint/2010/main" val="32125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40" y="-26641"/>
            <a:ext cx="787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8440" y="908720"/>
            <a:ext cx="7772400" cy="2592288"/>
          </a:xfrm>
        </p:spPr>
        <p:txBody>
          <a:bodyPr/>
          <a:lstStyle/>
          <a:p>
            <a:r>
              <a:rPr lang="sk-SK" sz="1400" cap="none" dirty="0"/>
              <a:t/>
            </a:r>
            <a:br>
              <a:rPr lang="sk-SK" sz="1400" cap="none" dirty="0"/>
            </a:br>
            <a:r>
              <a:rPr lang="sk-SK" sz="1400" cap="none" dirty="0" smtClean="0"/>
              <a:t/>
            </a:r>
            <a:br>
              <a:rPr lang="sk-SK" sz="1400" cap="none" dirty="0" smtClean="0"/>
            </a:br>
            <a:r>
              <a:rPr lang="sk-SK" sz="2600" cap="none" dirty="0" smtClean="0"/>
              <a:t>ĎAKUJEM ZA POZORNOSŤ ! </a:t>
            </a:r>
            <a:r>
              <a:rPr lang="sk-SK" sz="2400" b="1" dirty="0" smtClean="0">
                <a:latin typeface="Century Gothic" panose="020B0502020202020204" pitchFamily="34" charset="0"/>
              </a:rPr>
              <a:t/>
            </a:r>
            <a:br>
              <a:rPr lang="sk-SK" sz="2400" b="1" dirty="0" smtClean="0">
                <a:latin typeface="Century Gothic" panose="020B0502020202020204" pitchFamily="34" charset="0"/>
              </a:rPr>
            </a:br>
            <a:endParaRPr lang="sk-SK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87D6DB17EF20488219505173AAB5A4" ma:contentTypeVersion="0" ma:contentTypeDescription="Umožňuje vytvoriť nový dokument." ma:contentTypeScope="" ma:versionID="877e120c5ef138d245747bc68b5c90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325018-C01B-4F60-9A09-2E98C6E60CCB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2A4BF-E810-4107-A05C-5FED6D9C3D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7965EF-8259-481E-B44A-7DB8A7BEF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6110</TotalTime>
  <Words>170</Words>
  <Application>Microsoft Office PowerPoint</Application>
  <PresentationFormat>Prezentácia na obrazovke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Horizont</vt:lpstr>
      <vt:lpstr>  </vt:lpstr>
      <vt:lpstr>OPERAČNÝ PROGRAM VÝSKUM A INOVÁCIE</vt:lpstr>
      <vt:lpstr>OPERAČNÝ PROGRAM VÝSKUM A INOVÁCIE</vt:lpstr>
      <vt:lpstr>Prezentácia programu PowerPoint</vt:lpstr>
      <vt:lpstr>Prezentácia programu PowerPoint</vt:lpstr>
      <vt:lpstr>  ĎAKUJEM ZA POZORNOSŤ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Draková Silvia</dc:creator>
  <cp:lastModifiedBy>Kadlicová Jaroslava</cp:lastModifiedBy>
  <cp:revision>495</cp:revision>
  <cp:lastPrinted>2018-01-25T09:03:59Z</cp:lastPrinted>
  <dcterms:created xsi:type="dcterms:W3CDTF">2017-05-11T09:06:09Z</dcterms:created>
  <dcterms:modified xsi:type="dcterms:W3CDTF">2018-03-12T13:17:52Z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0x0101005487D6DB17EF20488219505173AAB5A4</vt:lpwstr>
  </property>
</Properties>
</file>